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9" r:id="rId5"/>
    <p:sldId id="261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BC6DD9-1374-4811-A9D7-D140F7BB6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0ABEF05-9C69-41FF-BFC8-976DA0152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A4BB0FA-EACA-44F2-8F46-1CC08728F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815528B-2F32-4F1F-BDAF-80925497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D2EB6B3-B7D4-445D-8618-30CB5B5C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28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709268-AF7D-4899-A4A7-589E7B95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4B1701B-441B-42C6-85E5-03D562D7B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D245F8-2552-47DB-89C8-022FE09B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74355C7-964C-4E33-A72E-F6E8DDAD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32D9B2-B429-4D59-BBD0-C7EB2D5F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95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A71491B-8AE6-42F9-BB93-DF98F68B8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40633B7-8E6E-4554-8BD3-4F9E2299B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0DCFA1A-3357-4DF4-B9E3-4BE70B35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3AEBA8-1EC6-4903-9A9A-821A1C80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633181E-1CD0-4BBF-8454-8EF44858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3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BBA84B-89EB-4FE4-8960-CD313AE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89F2C6-3758-43C9-8156-47E829B90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0D0DE0B-9E36-402A-B064-C30AEC6A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8DF8C2A-4999-4A95-976A-42E0484C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16082A-A8B8-4A85-A8FB-8AD85441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864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0D0A16-D5BA-4601-8EFC-2736BBDA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D46841F-501A-4A63-902C-19952551A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1EFB221-5A94-4AE4-8C05-DD6A9C80A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0F97AD-B180-433A-8F95-503E9B9B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2AFFEF-1DD4-4B2B-B0F7-FF3DA90F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45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588466-76F7-4D97-AD2D-EE2E3826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9C435D-68A9-4E42-B56B-F4E26B10D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BB712B5-BA24-4B8B-90A7-B167E3FC0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C1BEFAD-D33D-4A9B-8F12-2AC4286C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EF4B3AC-0BFE-4388-8A94-9FAA98A0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6AFC654-C3DB-4BD1-A67B-5332A882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237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8B45BC-5E18-4D32-B395-11C96C36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B8A4575-C8A4-4547-9B6D-6CBB51793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48C454B-F15A-4CBD-9F76-0122B349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8FCE43B-99C6-40CD-8C3A-108811237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185DCF4-8AB0-44C1-B74E-6D681A607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BD37F4A-69B4-4748-B031-E9C27C93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0088ECA-676F-4D16-BCD9-928DD8EE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CF986AE-3BA1-464F-84B6-121DDA34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699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EF468B-C1BC-4549-AD26-BE61FD92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A9BA4E1-94A1-48A2-84F4-662FF2AB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9F9F729-99E4-4530-9C92-842B2DBB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15BA67D-F820-4B64-B70C-D89C6822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25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D1566C6-7E54-4A9D-AD97-C247A566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BC04AE08-0C3C-4962-9C77-1609420E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A47F887-B691-4EDF-ABF0-66BA382C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858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D13871-0526-4F6F-9459-E562BBDF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4A1F32-FD3C-48BF-8023-3E762E2D4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1D29AED-AECF-41D6-BEA6-82496F8B1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A2CB66D-D0BA-406B-A9AA-0BFEBE2A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8C1A70-BB21-460A-8399-DC351E25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7BB02F8-F745-4F13-8B15-3B58FE64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19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1F4BAC-329A-410F-B4D2-F3B95DA9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CDF53BA-B577-47F6-AAEB-11D177EF2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5980BD-F8A2-4D46-B7F9-13E3E9BDC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68FA795-8D7B-4D9A-84C4-893BE92A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35033BF-A990-482B-B529-B3B92A257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5AD8C61-C254-4C3B-AE78-CD1DA11F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41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87BF1B1-D1F2-4F0B-A25C-EBF17940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E4CBEF-E6D0-4FBF-816C-A31AB2FB1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0D860C-FBDB-494C-9C53-E08A48AC7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69C4-78B7-4A1A-B185-7A94CDF34C8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981E0FE-3FFA-4708-9FFA-A449A34C4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4E34007-898F-47FC-B4A8-C7842C92C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9BDB8-98CE-4086-B1D8-1BF446D759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05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AC9F69-DFA1-4CE1-A395-BFDF3D09B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8674"/>
            <a:ext cx="9144000" cy="3323566"/>
          </a:xfrm>
        </p:spPr>
        <p:txBody>
          <a:bodyPr>
            <a:normAutofit fontScale="90000"/>
          </a:bodyPr>
          <a:lstStyle/>
          <a:p>
            <a:br>
              <a:rPr lang="hu-HU" b="1" i="1" dirty="0"/>
            </a:br>
            <a:br>
              <a:rPr lang="hu-HU" b="1" i="1" dirty="0"/>
            </a:br>
            <a:r>
              <a:rPr lang="hu-HU" b="1" i="1" dirty="0"/>
              <a:t> </a:t>
            </a:r>
            <a:r>
              <a:rPr lang="hu-H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Kihívások és veszélyek a kibertérben, avagy milyen válaszokat adhat az állam a védelemre?</a:t>
            </a:r>
            <a:br>
              <a:rPr lang="hu-H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u-HU" b="1" i="1" dirty="0"/>
            </a:br>
            <a:r>
              <a:rPr lang="hu-HU" b="1" i="1" dirty="0"/>
              <a:t> „Az információbiztonság közös felelősségünk!”</a:t>
            </a:r>
            <a:endParaRPr lang="hu-H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EDA5512-CB4E-417B-9B14-91EDF1DAFFCD}"/>
              </a:ext>
            </a:extLst>
          </p:cNvPr>
          <p:cNvSpPr txBox="1"/>
          <p:nvPr/>
        </p:nvSpPr>
        <p:spPr>
          <a:xfrm>
            <a:off x="1759070" y="6334780"/>
            <a:ext cx="867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i="1" dirty="0">
                <a:solidFill>
                  <a:srgbClr val="0070C0"/>
                </a:solidFill>
              </a:rPr>
              <a:t>Prof. Dr. Rajnai Zoltán, Magyarország kiberkoordinátora</a:t>
            </a:r>
          </a:p>
        </p:txBody>
      </p:sp>
    </p:spTree>
    <p:extLst>
      <p:ext uri="{BB962C8B-B14F-4D97-AF65-F5344CB8AC3E}">
        <p14:creationId xmlns:p14="http://schemas.microsoft.com/office/powerpoint/2010/main" val="252938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8CBB2203-BDE5-45BA-97D4-7FD4261512CF}"/>
              </a:ext>
            </a:extLst>
          </p:cNvPr>
          <p:cNvSpPr txBox="1"/>
          <p:nvPr/>
        </p:nvSpPr>
        <p:spPr>
          <a:xfrm>
            <a:off x="2610928" y="0"/>
            <a:ext cx="6970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HELYZETÉRTÉKELÉS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4EF5059-1276-40CA-8AF4-370AD5E3E43F}"/>
              </a:ext>
            </a:extLst>
          </p:cNvPr>
          <p:cNvSpPr/>
          <p:nvPr/>
        </p:nvSpPr>
        <p:spPr>
          <a:xfrm>
            <a:off x="563591" y="1275604"/>
            <a:ext cx="11254597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EU-ban</a:t>
            </a:r>
            <a:r>
              <a:rPr lang="hu-HU" sz="32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vállalkozás 98%-a használ számítógépeket és közülük csak 32% formális IB politikával. </a:t>
            </a:r>
          </a:p>
          <a:p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Nagyvállalatok esetében ~ 72%, KKV-k esetében &gt; ~31%</a:t>
            </a:r>
            <a:endParaRPr lang="hu-HU" sz="32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2287833-38DB-41F2-951D-284F35464D78}"/>
              </a:ext>
            </a:extLst>
          </p:cNvPr>
          <p:cNvSpPr txBox="1"/>
          <p:nvPr/>
        </p:nvSpPr>
        <p:spPr>
          <a:xfrm>
            <a:off x="563590" y="3058630"/>
            <a:ext cx="11254597" cy="954107"/>
          </a:xfrm>
          <a:prstGeom prst="rect">
            <a:avLst/>
          </a:prstGeom>
          <a:solidFill>
            <a:srgbClr val="66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Mo-on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nagyvállalatok esetében 53 %, KKV-k esetében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9%</a:t>
            </a:r>
            <a:b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400" dirty="0">
                <a:solidFill>
                  <a:srgbClr val="FF0000"/>
                </a:solidFill>
              </a:rPr>
              <a:t>(Forrás: EUSTAT)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1DAF005B-4B5B-40F6-B292-EFD61AACEBD7}"/>
              </a:ext>
            </a:extLst>
          </p:cNvPr>
          <p:cNvSpPr/>
          <p:nvPr/>
        </p:nvSpPr>
        <p:spPr>
          <a:xfrm>
            <a:off x="563590" y="4226103"/>
            <a:ext cx="11254596" cy="954107"/>
          </a:xfrm>
          <a:prstGeom prst="rect">
            <a:avLst/>
          </a:prstGeom>
          <a:solidFill>
            <a:srgbClr val="66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Hazai építőipari szektorban átlagosan 3%, az IT szektorban is csak ~36% van IB szabályzat</a:t>
            </a:r>
            <a:endParaRPr lang="hu-H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3C6FD9A-8C7E-4DA3-90C8-52140D4754F9}"/>
              </a:ext>
            </a:extLst>
          </p:cNvPr>
          <p:cNvSpPr/>
          <p:nvPr/>
        </p:nvSpPr>
        <p:spPr>
          <a:xfrm>
            <a:off x="424720" y="5393576"/>
            <a:ext cx="11393465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EU átlagban ~20%-a gondoskodik védelemről az adatok megsemmisülésével vagy sérülésével járó biztonsági esemény bekövetkezte esetére, </a:t>
            </a:r>
            <a:r>
              <a:rPr lang="hu-H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Mo-on</a:t>
            </a:r>
            <a:r>
              <a:rPr lang="hu-H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~10%</a:t>
            </a:r>
            <a:endParaRPr lang="hu-H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762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EC57E50F-7548-425A-B55E-E5CF5658E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77081"/>
              </p:ext>
            </p:extLst>
          </p:nvPr>
        </p:nvGraphicFramePr>
        <p:xfrm>
          <a:off x="531027" y="2143065"/>
          <a:ext cx="11129946" cy="13576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96367">
                  <a:extLst>
                    <a:ext uri="{9D8B030D-6E8A-4147-A177-3AD203B41FA5}">
                      <a16:colId xmlns:a16="http://schemas.microsoft.com/office/drawing/2014/main" val="2927193564"/>
                    </a:ext>
                  </a:extLst>
                </a:gridCol>
                <a:gridCol w="1285735">
                  <a:extLst>
                    <a:ext uri="{9D8B030D-6E8A-4147-A177-3AD203B41FA5}">
                      <a16:colId xmlns:a16="http://schemas.microsoft.com/office/drawing/2014/main" val="2327445893"/>
                    </a:ext>
                  </a:extLst>
                </a:gridCol>
                <a:gridCol w="1286961">
                  <a:extLst>
                    <a:ext uri="{9D8B030D-6E8A-4147-A177-3AD203B41FA5}">
                      <a16:colId xmlns:a16="http://schemas.microsoft.com/office/drawing/2014/main" val="1151158146"/>
                    </a:ext>
                  </a:extLst>
                </a:gridCol>
                <a:gridCol w="1286961">
                  <a:extLst>
                    <a:ext uri="{9D8B030D-6E8A-4147-A177-3AD203B41FA5}">
                      <a16:colId xmlns:a16="http://schemas.microsoft.com/office/drawing/2014/main" val="867310373"/>
                    </a:ext>
                  </a:extLst>
                </a:gridCol>
                <a:gridCol w="1286961">
                  <a:extLst>
                    <a:ext uri="{9D8B030D-6E8A-4147-A177-3AD203B41FA5}">
                      <a16:colId xmlns:a16="http://schemas.microsoft.com/office/drawing/2014/main" val="2906433916"/>
                    </a:ext>
                  </a:extLst>
                </a:gridCol>
                <a:gridCol w="1286961">
                  <a:extLst>
                    <a:ext uri="{9D8B030D-6E8A-4147-A177-3AD203B41FA5}">
                      <a16:colId xmlns:a16="http://schemas.microsoft.com/office/drawing/2014/main" val="4253782300"/>
                    </a:ext>
                  </a:extLst>
                </a:gridCol>
              </a:tblGrid>
              <a:tr h="645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 dirty="0">
                          <a:effectLst/>
                        </a:rPr>
                        <a:t>Kizárólag információs rendszereket érintő cselekmények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3554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2398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2819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4187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 dirty="0">
                          <a:effectLst/>
                        </a:rPr>
                        <a:t>5098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220116"/>
                  </a:ext>
                </a:extLst>
              </a:tr>
              <a:tr h="44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Információs rendszer felhasználásával elkövetett csalás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250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1398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2176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>
                          <a:effectLst/>
                        </a:rPr>
                        <a:t>3409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spc="30" dirty="0">
                          <a:effectLst/>
                        </a:rPr>
                        <a:t>4467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523914"/>
                  </a:ext>
                </a:extLst>
              </a:tr>
            </a:tbl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C5076F04-C47D-4BCA-997F-08238E4045DD}"/>
              </a:ext>
            </a:extLst>
          </p:cNvPr>
          <p:cNvSpPr txBox="1"/>
          <p:nvPr/>
        </p:nvSpPr>
        <p:spPr>
          <a:xfrm>
            <a:off x="3972393" y="899410"/>
            <a:ext cx="4856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i="1" dirty="0"/>
              <a:t>2013-2017</a:t>
            </a:r>
          </a:p>
        </p:txBody>
      </p:sp>
    </p:spTree>
    <p:extLst>
      <p:ext uri="{BB962C8B-B14F-4D97-AF65-F5344CB8AC3E}">
        <p14:creationId xmlns:p14="http://schemas.microsoft.com/office/powerpoint/2010/main" val="129886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9B6DE13-6957-490B-9C1D-EDDC2791D426}"/>
              </a:ext>
            </a:extLst>
          </p:cNvPr>
          <p:cNvSpPr txBox="1"/>
          <p:nvPr/>
        </p:nvSpPr>
        <p:spPr>
          <a:xfrm>
            <a:off x="3135442" y="0"/>
            <a:ext cx="5921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/>
              <a:t>Az új stratégia célja, célkitűzései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5D37CFCB-EE1D-4406-9B2C-395B4091252D}"/>
              </a:ext>
            </a:extLst>
          </p:cNvPr>
          <p:cNvSpPr/>
          <p:nvPr/>
        </p:nvSpPr>
        <p:spPr>
          <a:xfrm>
            <a:off x="214857" y="1638155"/>
            <a:ext cx="1176228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Cél: a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szabad, biztonságos és innovatív kibertér </a:t>
            </a:r>
            <a:r>
              <a:rPr lang="hu-H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megteremtése, Magyarország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versenyképességének növelése</a:t>
            </a:r>
            <a:r>
              <a:rPr lang="hu-H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az új technológiai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innovációk</a:t>
            </a:r>
            <a:r>
              <a:rPr lang="hu-H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megoldások biztonságos módon történő bevezetése, illetve adaptálása a digitalizálódott államigazgatási, kormányzati és gazdasági területeken, a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biztonságos elektronikus közigazgatási rendszer</a:t>
            </a:r>
            <a:r>
              <a:rPr lang="hu-H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létrehozása, illetve az állami szolgáltatások innovatív fejlesztése, valamint a </a:t>
            </a:r>
            <a:r>
              <a:rPr lang="hu-H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kiberbiztonság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a tudatosság növelése, a felkészültség szintjének emelése </a:t>
            </a:r>
            <a:r>
              <a:rPr lang="hu-H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társadalom minden területén.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50338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2BE76B53-8A87-4842-813A-4F86C4010FE5}"/>
              </a:ext>
            </a:extLst>
          </p:cNvPr>
          <p:cNvSpPr/>
          <p:nvPr/>
        </p:nvSpPr>
        <p:spPr>
          <a:xfrm>
            <a:off x="457200" y="81705"/>
            <a:ext cx="11125200" cy="667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célterületek, feladatok: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hatékony hazai és nemzetközi együttműködések,</a:t>
            </a:r>
            <a:endParaRPr lang="hu-HU" sz="28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tudatosság növelése,</a:t>
            </a:r>
            <a:endParaRPr lang="hu-HU" sz="28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oktatás, képzés – versenyképes hazai tudásbázis,</a:t>
            </a:r>
            <a:endParaRPr lang="hu-HU" sz="28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gyermek és ifjúságvédelem,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kutatóközpontokkal való együttműködés, K+F szerepének erősítése,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 NIS irányelv átültetése, nemzeti szabályozás kidolgozása 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állami és önkormányzati szervek, a kormányzati szolgáltatások minőség-menedzsmentjének megteremtése,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támogatási konstrukciók kialakítása, koordinációs feladatok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védelempolitika - elhárító és támadóképesség,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kritikus infrastruktúrák </a:t>
            </a: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és szolgáltatásai védelme,</a:t>
            </a:r>
            <a:endParaRPr lang="hu-HU" sz="28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bűnüldözés – </a:t>
            </a:r>
            <a:r>
              <a:rPr lang="hu-HU" sz="28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kiber</a:t>
            </a:r>
            <a:r>
              <a:rPr lang="hu-HU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bűnüldözés,</a:t>
            </a:r>
            <a:endParaRPr lang="hu-HU" sz="28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900"/>
              </a:spcAft>
              <a:buFont typeface="+mj-lt"/>
              <a:buAutoNum type="alphaLcParenR"/>
            </a:pPr>
            <a:r>
              <a:rPr lang="hu-HU" sz="28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intézményrendszer fejlesztése.</a:t>
            </a:r>
          </a:p>
        </p:txBody>
      </p:sp>
    </p:spTree>
    <p:extLst>
      <p:ext uri="{BB962C8B-B14F-4D97-AF65-F5344CB8AC3E}">
        <p14:creationId xmlns:p14="http://schemas.microsoft.com/office/powerpoint/2010/main" val="1108408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658A6BC-C895-467C-ACBA-1F1090454618}"/>
              </a:ext>
            </a:extLst>
          </p:cNvPr>
          <p:cNvSpPr/>
          <p:nvPr/>
        </p:nvSpPr>
        <p:spPr>
          <a:xfrm>
            <a:off x="1521673" y="177284"/>
            <a:ext cx="905889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 várható a stratégiában (csak egy példa…)</a:t>
            </a:r>
            <a:b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Védelempolitika: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elhárító- és reagáló-képesség</a:t>
            </a:r>
            <a:endParaRPr lang="hu-HU" sz="28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BFBC2DD-2C22-447F-94D7-91360F7DB686}"/>
              </a:ext>
            </a:extLst>
          </p:cNvPr>
          <p:cNvSpPr/>
          <p:nvPr/>
        </p:nvSpPr>
        <p:spPr>
          <a:xfrm>
            <a:off x="545665" y="1337280"/>
            <a:ext cx="11010900" cy="1384995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u-H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Képesség más államok informatikai hírszerző és egyéb hibrid </a:t>
            </a:r>
            <a:br>
              <a:rPr lang="hu-H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tevékenységének megelőzése, felderítése, elhárítása terén a hazai</a:t>
            </a:r>
          </a:p>
          <a:p>
            <a:r>
              <a:rPr lang="hu-H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polgári és katonai nemzetbiztonsági szervek rendszerében</a:t>
            </a:r>
            <a:endParaRPr lang="hu-H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3BC5837-9309-47A2-A9D7-14F135FD2654}"/>
              </a:ext>
            </a:extLst>
          </p:cNvPr>
          <p:cNvSpPr/>
          <p:nvPr/>
        </p:nvSpPr>
        <p:spPr>
          <a:xfrm>
            <a:off x="545664" y="2898086"/>
            <a:ext cx="725711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u-H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hálózatalapú védelmi képesség fejlesztése </a:t>
            </a:r>
            <a:endParaRPr lang="hu-HU" sz="3200" b="1" i="1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1D085F6-51B1-4AF7-B605-C2EF2E230BDB}"/>
              </a:ext>
            </a:extLst>
          </p:cNvPr>
          <p:cNvSpPr/>
          <p:nvPr/>
        </p:nvSpPr>
        <p:spPr>
          <a:xfrm>
            <a:off x="545664" y="3658672"/>
            <a:ext cx="11010899" cy="954107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hu-H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megelőző védelmet szolgáló specifikus elhárító- és reagálóképesség megteremtése, szabályozási és szervezeti keretek</a:t>
            </a:r>
            <a:endParaRPr lang="hu-HU" sz="2800" b="1" i="1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715D0986-1C0A-4290-92F7-62B384C2C5D3}"/>
              </a:ext>
            </a:extLst>
          </p:cNvPr>
          <p:cNvSpPr/>
          <p:nvPr/>
        </p:nvSpPr>
        <p:spPr>
          <a:xfrm>
            <a:off x="545664" y="4788590"/>
            <a:ext cx="5371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kibervédelmi</a:t>
            </a:r>
            <a:r>
              <a:rPr lang="hu-H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képesség kialakítása: </a:t>
            </a:r>
            <a:endParaRPr lang="hu-HU" sz="2800" b="1" i="1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D9133163-01B7-43D4-9355-F6E3BFFA4BD9}"/>
              </a:ext>
            </a:extLst>
          </p:cNvPr>
          <p:cNvSpPr/>
          <p:nvPr/>
        </p:nvSpPr>
        <p:spPr>
          <a:xfrm>
            <a:off x="5793254" y="4696091"/>
            <a:ext cx="3919663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Azonosítás</a:t>
            </a:r>
            <a:endParaRPr lang="hu-HU" sz="2800" dirty="0">
              <a:latin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</a:rPr>
              <a:t>Védekezés</a:t>
            </a:r>
          </a:p>
          <a:p>
            <a:pPr marL="457200" indent="-457200"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</a:rPr>
              <a:t>Észlelés </a:t>
            </a:r>
          </a:p>
          <a:p>
            <a:pPr marL="457200" indent="-457200"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</a:rPr>
              <a:t>Válaszadás</a:t>
            </a:r>
          </a:p>
          <a:p>
            <a:pPr marL="457200" indent="-457200">
              <a:buFontTx/>
              <a:buChar char="-"/>
            </a:pPr>
            <a:r>
              <a:rPr lang="hu-HU" sz="2800" dirty="0">
                <a:latin typeface="Times New Roman" panose="02020603050405020304" pitchFamily="18" charset="0"/>
              </a:rPr>
              <a:t>Helyreállítás területein</a:t>
            </a:r>
          </a:p>
        </p:txBody>
      </p:sp>
    </p:spTree>
    <p:extLst>
      <p:ext uri="{BB962C8B-B14F-4D97-AF65-F5344CB8AC3E}">
        <p14:creationId xmlns:p14="http://schemas.microsoft.com/office/powerpoint/2010/main" val="2693692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E6DBFE0-0E5E-4810-90E5-9369A48B0B8F}"/>
              </a:ext>
            </a:extLst>
          </p:cNvPr>
          <p:cNvSpPr txBox="1"/>
          <p:nvPr/>
        </p:nvSpPr>
        <p:spPr>
          <a:xfrm>
            <a:off x="4290203" y="0"/>
            <a:ext cx="361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dirty="0"/>
              <a:t>AMI VÁRHATÓ…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D637631D-EAAE-42FF-8F49-B8D415413684}"/>
              </a:ext>
            </a:extLst>
          </p:cNvPr>
          <p:cNvSpPr/>
          <p:nvPr/>
        </p:nvSpPr>
        <p:spPr>
          <a:xfrm>
            <a:off x="0" y="1065936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Piacgerjesztő hatást váltson ki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CPPP támogatása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Bug </a:t>
            </a:r>
            <a:r>
              <a:rPr lang="hu-HU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Bounty</a:t>
            </a:r>
            <a:r>
              <a:rPr lang="hu-H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Hibavadász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programok ösztönzése,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Nemzeti CERT létrehozás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Gyermekvédelem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K+F feladatok támogatása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Nemzetközi és hazai együttműködések, gyakorlatok támogatása</a:t>
            </a:r>
          </a:p>
          <a:p>
            <a:pPr marL="457200" indent="-4572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Oktatás-képzés, kapcsolat az egyetemekkel, kutatóhelyekkel</a:t>
            </a:r>
          </a:p>
        </p:txBody>
      </p:sp>
    </p:spTree>
    <p:extLst>
      <p:ext uri="{BB962C8B-B14F-4D97-AF65-F5344CB8AC3E}">
        <p14:creationId xmlns:p14="http://schemas.microsoft.com/office/powerpoint/2010/main" val="787323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F2D1E951-77E4-4772-AB15-0B466F3E34D7}"/>
              </a:ext>
            </a:extLst>
          </p:cNvPr>
          <p:cNvSpPr txBox="1"/>
          <p:nvPr/>
        </p:nvSpPr>
        <p:spPr>
          <a:xfrm>
            <a:off x="2104845" y="414068"/>
            <a:ext cx="8885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dirty="0"/>
              <a:t>IDŐKÉP…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297B94AF-81C4-4197-B798-2A65AAB44F62}"/>
              </a:ext>
            </a:extLst>
          </p:cNvPr>
          <p:cNvSpPr txBox="1"/>
          <p:nvPr/>
        </p:nvSpPr>
        <p:spPr>
          <a:xfrm>
            <a:off x="1069675" y="2104845"/>
            <a:ext cx="1016191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r>
              <a:rPr lang="hu-H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kormányhatározat</a:t>
            </a:r>
            <a:endParaRPr lang="hu-H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EC380086-CD98-4FDF-BA68-34704F6A8540}"/>
              </a:ext>
            </a:extLst>
          </p:cNvPr>
          <p:cNvSpPr/>
          <p:nvPr/>
        </p:nvSpPr>
        <p:spPr>
          <a:xfrm>
            <a:off x="3791726" y="4572802"/>
            <a:ext cx="62023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Köszönöm a figyelmet!</a:t>
            </a:r>
            <a:endParaRPr lang="hu-HU" sz="4800" b="1" i="1" dirty="0"/>
          </a:p>
        </p:txBody>
      </p:sp>
    </p:spTree>
    <p:extLst>
      <p:ext uri="{BB962C8B-B14F-4D97-AF65-F5344CB8AC3E}">
        <p14:creationId xmlns:p14="http://schemas.microsoft.com/office/powerpoint/2010/main" val="324891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2B6C58-3FB3-4FAE-8648-F618F150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4157"/>
          </a:xfrm>
        </p:spPr>
        <p:txBody>
          <a:bodyPr/>
          <a:lstStyle/>
          <a:p>
            <a:pPr algn="ctr"/>
            <a:r>
              <a:rPr lang="hu-HU" b="1" dirty="0"/>
              <a:t>Előzmények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C75CE23-7FE3-4155-8C0A-7FAEA274B17B}"/>
              </a:ext>
            </a:extLst>
          </p:cNvPr>
          <p:cNvSpPr txBox="1"/>
          <p:nvPr/>
        </p:nvSpPr>
        <p:spPr>
          <a:xfrm>
            <a:off x="0" y="1550504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/>
              <a:t>- kiemeli a </a:t>
            </a:r>
            <a:r>
              <a:rPr lang="hu-HU" sz="2400" b="1" i="1" dirty="0" err="1"/>
              <a:t>kiberbiztonság</a:t>
            </a:r>
            <a:r>
              <a:rPr lang="hu-HU" sz="2400" b="1" i="1" dirty="0"/>
              <a:t> megteremtésének és biztosításának fontosságát</a:t>
            </a:r>
            <a:r>
              <a:rPr lang="hu-HU" sz="2400" dirty="0"/>
              <a:t>, valamint rögzíti, hogy Magyarország a </a:t>
            </a:r>
            <a:r>
              <a:rPr lang="hu-HU" sz="2400" b="1" i="1" dirty="0"/>
              <a:t>kibertér védelemével </a:t>
            </a:r>
            <a:r>
              <a:rPr lang="hu-HU" sz="2400" dirty="0"/>
              <a:t>összefüggő feladatok ellátását </a:t>
            </a:r>
            <a:r>
              <a:rPr lang="hu-HU" sz="2400" b="1" i="1" dirty="0"/>
              <a:t>felelősséggel </a:t>
            </a:r>
            <a:r>
              <a:rPr lang="hu-HU" sz="2400" dirty="0"/>
              <a:t>vállalja.</a:t>
            </a:r>
          </a:p>
          <a:p>
            <a:r>
              <a:rPr lang="hu-HU" sz="2400" dirty="0"/>
              <a:t>- alapvető célja volt, hogy az információbiztonság </a:t>
            </a:r>
            <a:r>
              <a:rPr lang="hu-HU" sz="2400" b="1" i="1" dirty="0"/>
              <a:t>alappilléreinek megteremtésével</a:t>
            </a:r>
            <a:r>
              <a:rPr lang="hu-HU" sz="2400" dirty="0"/>
              <a:t>, továbbá a már meglévő eszközök, szervezetek és tudás felhasználásával, továbbfejlesztésével biztosítsa a </a:t>
            </a:r>
            <a:r>
              <a:rPr lang="hu-HU" sz="2400" b="1" i="1" dirty="0"/>
              <a:t>szabad, biztonságos és innovatív kibertér </a:t>
            </a:r>
            <a:r>
              <a:rPr lang="hu-HU" sz="2400" dirty="0"/>
              <a:t>kialakítását, ennek érdekében fontos és alapvető célokat határozott meg, úgymint:</a:t>
            </a:r>
          </a:p>
          <a:p>
            <a:r>
              <a:rPr lang="hu-HU" sz="2400" dirty="0"/>
              <a:t>	a) a kormányzati felelősségbe tartozó szervezeti rendszer, továbbá koordináció </a:t>
            </a:r>
            <a:br>
              <a:rPr lang="hu-HU" sz="2400" dirty="0"/>
            </a:br>
            <a:r>
              <a:rPr lang="hu-HU" sz="2400" dirty="0"/>
              <a:t>                  létrehozása, </a:t>
            </a:r>
          </a:p>
          <a:p>
            <a:r>
              <a:rPr lang="hu-HU" sz="2400" dirty="0"/>
              <a:t>	b) a nemzetközi együttműködések fokozása,</a:t>
            </a:r>
          </a:p>
          <a:p>
            <a:r>
              <a:rPr lang="hu-HU" sz="2400" dirty="0"/>
              <a:t>	c) a köz- és magánszféra közös felelősségvállalásának kialakítása,  </a:t>
            </a:r>
          </a:p>
          <a:p>
            <a:r>
              <a:rPr lang="hu-HU" sz="2400" dirty="0"/>
              <a:t>	d) az oktatás, kutatás-fejlesztési programok ösztönzése, </a:t>
            </a:r>
          </a:p>
          <a:p>
            <a:r>
              <a:rPr lang="hu-HU" sz="2400" dirty="0"/>
              <a:t>	e) a tudatosság növelése, </a:t>
            </a:r>
          </a:p>
          <a:p>
            <a:r>
              <a:rPr lang="hu-HU" sz="2400" dirty="0"/>
              <a:t>	f) a gyermekvédelem szerepének megerősítése </a:t>
            </a:r>
          </a:p>
          <a:p>
            <a:endParaRPr lang="hu-HU" sz="2400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EE9B7E8-572F-46D6-A73E-FB20848ADB7D}"/>
              </a:ext>
            </a:extLst>
          </p:cNvPr>
          <p:cNvSpPr/>
          <p:nvPr/>
        </p:nvSpPr>
        <p:spPr>
          <a:xfrm>
            <a:off x="384312" y="929165"/>
            <a:ext cx="109694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2013.: Magyarország Nemzeti Kiberbiztonsági Stratégiája </a:t>
            </a:r>
          </a:p>
        </p:txBody>
      </p:sp>
    </p:spTree>
    <p:extLst>
      <p:ext uri="{BB962C8B-B14F-4D97-AF65-F5344CB8AC3E}">
        <p14:creationId xmlns:p14="http://schemas.microsoft.com/office/powerpoint/2010/main" val="130787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21A7548-3DDC-468F-ABB7-AA91D81C5CF5}"/>
              </a:ext>
            </a:extLst>
          </p:cNvPr>
          <p:cNvSpPr/>
          <p:nvPr/>
        </p:nvSpPr>
        <p:spPr>
          <a:xfrm>
            <a:off x="261730" y="920621"/>
            <a:ext cx="11930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először határozta meg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globális kibertér részeként a magyar kibertér </a:t>
            </a:r>
            <a:b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gazdasági és társadalmi életben betöltött meghatározó szerepét. </a:t>
            </a:r>
          </a:p>
          <a:p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 stratégia mentén, a kibertérből érkező fenyegetések és az ezzel </a:t>
            </a:r>
            <a:b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járó kockázatok tudatában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megkezdődött a magyar jogi szabályozás </a:t>
            </a:r>
            <a:b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előkészítése 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kormányzati, piaci és társadalmi szereplők </a:t>
            </a:r>
            <a:b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összefogásával. </a:t>
            </a:r>
          </a:p>
          <a:p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2013. évi L. törvény 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megteremtette azt a jogszabályi környezetet, </a:t>
            </a:r>
            <a:b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amely elsősorban az állami, közigazgatási elektronikus információs </a:t>
            </a:r>
            <a:b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rendszerek tekintetében 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elősegítette a </a:t>
            </a:r>
            <a:r>
              <a:rPr lang="hu-HU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kiberbiztonság</a:t>
            </a: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területén </a:t>
            </a:r>
            <a:b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működő állami szervezetek kialakítását és megszilárdítását</a:t>
            </a:r>
            <a:r>
              <a:rPr lang="hu-H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42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églalap 19">
            <a:extLst>
              <a:ext uri="{FF2B5EF4-FFF2-40B4-BE49-F238E27FC236}">
                <a16:creationId xmlns:a16="http://schemas.microsoft.com/office/drawing/2014/main" id="{B4EA431E-8068-468C-B3CD-8B6E6E2430CF}"/>
              </a:ext>
            </a:extLst>
          </p:cNvPr>
          <p:cNvSpPr/>
          <p:nvPr/>
        </p:nvSpPr>
        <p:spPr>
          <a:xfrm>
            <a:off x="-23251" y="1075048"/>
            <a:ext cx="8567530" cy="54815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517" y="35853"/>
            <a:ext cx="8058150" cy="823773"/>
          </a:xfrm>
        </p:spPr>
        <p:txBody>
          <a:bodyPr>
            <a:normAutofit/>
          </a:bodyPr>
          <a:lstStyle/>
          <a:p>
            <a:pPr algn="ctr"/>
            <a:r>
              <a:rPr lang="hu-HU" sz="3300" b="1" dirty="0"/>
              <a:t>KIBERVÉDELEM SZERVEZETEI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89732" y="2525319"/>
            <a:ext cx="8064896" cy="683264"/>
          </a:xfrm>
          <a:prstGeom prst="rect">
            <a:avLst/>
          </a:prstGeom>
          <a:solidFill>
            <a:srgbClr val="66FFFF"/>
          </a:solidFill>
          <a:ln>
            <a:solidFill>
              <a:schemeClr val="accent1"/>
            </a:solidFill>
          </a:ln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u-HU" sz="2800" b="1" i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NEMZETI KIBERVÉDELMI INTÉZET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93788" y="3683553"/>
            <a:ext cx="1882552" cy="6278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u-HU" sz="2400" b="1" i="1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GovCERT</a:t>
            </a:r>
            <a:endParaRPr lang="hu-HU" sz="2400" b="1" i="1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402300" y="3683553"/>
            <a:ext cx="1882552" cy="6278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u-HU" sz="2400" b="1" i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NEIH</a:t>
            </a:r>
          </a:p>
        </p:txBody>
      </p:sp>
      <p:sp>
        <p:nvSpPr>
          <p:cNvPr id="7" name="Nyíl: lefelé mutató 6"/>
          <p:cNvSpPr/>
          <p:nvPr/>
        </p:nvSpPr>
        <p:spPr bwMode="auto">
          <a:xfrm rot="2864365">
            <a:off x="3095732" y="3024728"/>
            <a:ext cx="268027" cy="1251951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hu-HU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Nyíl: lefelé mutató 7"/>
          <p:cNvSpPr/>
          <p:nvPr/>
        </p:nvSpPr>
        <p:spPr bwMode="auto">
          <a:xfrm rot="19137344">
            <a:off x="4673593" y="3063747"/>
            <a:ext cx="268027" cy="1251951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hu-HU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2800DC54-977A-4DAB-A2BB-217E02EC2DE1}"/>
              </a:ext>
            </a:extLst>
          </p:cNvPr>
          <p:cNvGrpSpPr/>
          <p:nvPr/>
        </p:nvGrpSpPr>
        <p:grpSpPr>
          <a:xfrm>
            <a:off x="1735064" y="4526839"/>
            <a:ext cx="4924636" cy="1953301"/>
            <a:chOff x="1674997" y="4547097"/>
            <a:chExt cx="4924636" cy="1953301"/>
          </a:xfrm>
        </p:grpSpPr>
        <p:sp>
          <p:nvSpPr>
            <p:cNvPr id="9" name="Szövegdoboz 8"/>
            <p:cNvSpPr txBox="1"/>
            <p:nvPr/>
          </p:nvSpPr>
          <p:spPr>
            <a:xfrm>
              <a:off x="2089932" y="4547097"/>
              <a:ext cx="4253644" cy="627864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accent1"/>
              </a:solidFill>
            </a:ln>
          </p:spPr>
          <p:txBody>
            <a:bodyPr wrap="squar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hu-HU" sz="2400" b="1" i="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BM-OKF</a:t>
              </a: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1674997" y="5872534"/>
              <a:ext cx="4924636" cy="6278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hu-HU" sz="2400" b="1" i="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Kritikus infrastruktúrák - LRLIBEK</a:t>
              </a:r>
            </a:p>
          </p:txBody>
        </p:sp>
        <p:sp>
          <p:nvSpPr>
            <p:cNvPr id="11" name="Nyíl: lefelé mutató 10"/>
            <p:cNvSpPr/>
            <p:nvPr/>
          </p:nvSpPr>
          <p:spPr bwMode="auto">
            <a:xfrm>
              <a:off x="3938724" y="5190036"/>
              <a:ext cx="383456" cy="624087"/>
            </a:xfrm>
            <a:prstGeom prst="downArrow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hu-HU" sz="240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6" name="Csoportba foglalás 25">
            <a:extLst>
              <a:ext uri="{FF2B5EF4-FFF2-40B4-BE49-F238E27FC236}">
                <a16:creationId xmlns:a16="http://schemas.microsoft.com/office/drawing/2014/main" id="{FFD67E26-CF0D-4870-87FA-B59C7FB9F68F}"/>
              </a:ext>
            </a:extLst>
          </p:cNvPr>
          <p:cNvGrpSpPr/>
          <p:nvPr/>
        </p:nvGrpSpPr>
        <p:grpSpPr>
          <a:xfrm>
            <a:off x="9257685" y="315523"/>
            <a:ext cx="2524539" cy="3686065"/>
            <a:chOff x="9350923" y="2997738"/>
            <a:chExt cx="2524539" cy="3686065"/>
          </a:xfrm>
        </p:grpSpPr>
        <p:sp>
          <p:nvSpPr>
            <p:cNvPr id="21" name="Téglalap 20">
              <a:extLst>
                <a:ext uri="{FF2B5EF4-FFF2-40B4-BE49-F238E27FC236}">
                  <a16:creationId xmlns:a16="http://schemas.microsoft.com/office/drawing/2014/main" id="{0127A090-F2CF-4E80-8101-6C59449C5641}"/>
                </a:ext>
              </a:extLst>
            </p:cNvPr>
            <p:cNvSpPr/>
            <p:nvPr/>
          </p:nvSpPr>
          <p:spPr>
            <a:xfrm>
              <a:off x="9350923" y="2997738"/>
              <a:ext cx="2524539" cy="368606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8" name="Csoportba foglalás 17">
              <a:extLst>
                <a:ext uri="{FF2B5EF4-FFF2-40B4-BE49-F238E27FC236}">
                  <a16:creationId xmlns:a16="http://schemas.microsoft.com/office/drawing/2014/main" id="{CD6E0ED4-4D75-4DAB-A4A8-9D08495CA0AE}"/>
                </a:ext>
              </a:extLst>
            </p:cNvPr>
            <p:cNvGrpSpPr/>
            <p:nvPr/>
          </p:nvGrpSpPr>
          <p:grpSpPr>
            <a:xfrm>
              <a:off x="9746163" y="3352805"/>
              <a:ext cx="1882552" cy="3145069"/>
              <a:chOff x="9030545" y="3337381"/>
              <a:chExt cx="1882552" cy="3145069"/>
            </a:xfrm>
          </p:grpSpPr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3B1A9012-42DE-4C90-B9A7-615B8E837A53}"/>
                  </a:ext>
                </a:extLst>
              </p:cNvPr>
              <p:cNvSpPr txBox="1"/>
              <p:nvPr/>
            </p:nvSpPr>
            <p:spPr>
              <a:xfrm>
                <a:off x="9030545" y="3337381"/>
                <a:ext cx="1882552" cy="62786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hu-HU" sz="2400" b="1" i="1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HM</a:t>
                </a:r>
              </a:p>
            </p:txBody>
          </p:sp>
          <p:sp>
            <p:nvSpPr>
              <p:cNvPr id="13" name="Szövegdoboz 12">
                <a:extLst>
                  <a:ext uri="{FF2B5EF4-FFF2-40B4-BE49-F238E27FC236}">
                    <a16:creationId xmlns:a16="http://schemas.microsoft.com/office/drawing/2014/main" id="{2E29955B-6833-4F1C-83E4-591F2243D540}"/>
                  </a:ext>
                </a:extLst>
              </p:cNvPr>
              <p:cNvSpPr txBox="1"/>
              <p:nvPr/>
            </p:nvSpPr>
            <p:spPr>
              <a:xfrm>
                <a:off x="9030545" y="4611408"/>
                <a:ext cx="1882552" cy="62786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hu-HU" sz="2400" b="1" i="1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KNBSZ</a:t>
                </a:r>
              </a:p>
            </p:txBody>
          </p:sp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0D9A07EA-AA28-4B23-B554-3D8E6BF1EAA8}"/>
                  </a:ext>
                </a:extLst>
              </p:cNvPr>
              <p:cNvSpPr txBox="1"/>
              <p:nvPr/>
            </p:nvSpPr>
            <p:spPr>
              <a:xfrm>
                <a:off x="9030545" y="5854586"/>
                <a:ext cx="1882552" cy="62786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hu-HU" sz="2400" b="1" i="1" dirty="0" err="1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MilCERT</a:t>
                </a:r>
                <a:endParaRPr lang="hu-HU" sz="2400" b="1" i="1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endParaRPr>
              </a:p>
            </p:txBody>
          </p:sp>
          <p:sp>
            <p:nvSpPr>
              <p:cNvPr id="15" name="Nyíl: lefelé mutató 14">
                <a:extLst>
                  <a:ext uri="{FF2B5EF4-FFF2-40B4-BE49-F238E27FC236}">
                    <a16:creationId xmlns:a16="http://schemas.microsoft.com/office/drawing/2014/main" id="{0D90DAFA-2DBB-4EF2-A24E-EC3F1C3FD11F}"/>
                  </a:ext>
                </a:extLst>
              </p:cNvPr>
              <p:cNvSpPr/>
              <p:nvPr/>
            </p:nvSpPr>
            <p:spPr bwMode="auto">
              <a:xfrm>
                <a:off x="9741619" y="3960859"/>
                <a:ext cx="383456" cy="624087"/>
              </a:xfrm>
              <a:prstGeom prst="downArrow">
                <a:avLst/>
              </a:prstGeom>
              <a:solidFill>
                <a:schemeClr val="accent2"/>
              </a:solidFill>
              <a:ln>
                <a:solidFill>
                  <a:schemeClr val="accent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hu-HU" sz="24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7" name="Nyíl: lefelé mutató 16">
                <a:extLst>
                  <a:ext uri="{FF2B5EF4-FFF2-40B4-BE49-F238E27FC236}">
                    <a16:creationId xmlns:a16="http://schemas.microsoft.com/office/drawing/2014/main" id="{9CD5C826-76D1-4A10-8027-2BBC1A5E9D83}"/>
                  </a:ext>
                </a:extLst>
              </p:cNvPr>
              <p:cNvSpPr/>
              <p:nvPr/>
            </p:nvSpPr>
            <p:spPr bwMode="auto">
              <a:xfrm>
                <a:off x="9780093" y="5248576"/>
                <a:ext cx="383456" cy="624087"/>
              </a:xfrm>
              <a:prstGeom prst="downArrow">
                <a:avLst/>
              </a:prstGeom>
              <a:solidFill>
                <a:schemeClr val="accent2"/>
              </a:solidFill>
              <a:ln>
                <a:solidFill>
                  <a:schemeClr val="accent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hu-HU" sz="24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018BEF1E-9986-4FD5-B444-72A9364826D9}"/>
              </a:ext>
            </a:extLst>
          </p:cNvPr>
          <p:cNvSpPr txBox="1"/>
          <p:nvPr/>
        </p:nvSpPr>
        <p:spPr>
          <a:xfrm>
            <a:off x="3169297" y="1257765"/>
            <a:ext cx="1882552" cy="62786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u-HU" sz="2400" b="1" i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BM</a:t>
            </a:r>
          </a:p>
        </p:txBody>
      </p:sp>
      <p:sp>
        <p:nvSpPr>
          <p:cNvPr id="24" name="Nyíl: lefelé mutató 23">
            <a:extLst>
              <a:ext uri="{FF2B5EF4-FFF2-40B4-BE49-F238E27FC236}">
                <a16:creationId xmlns:a16="http://schemas.microsoft.com/office/drawing/2014/main" id="{B5776478-FAF1-45E3-A449-57BDDFBDCCE0}"/>
              </a:ext>
            </a:extLst>
          </p:cNvPr>
          <p:cNvSpPr/>
          <p:nvPr/>
        </p:nvSpPr>
        <p:spPr bwMode="auto">
          <a:xfrm>
            <a:off x="3921973" y="1868527"/>
            <a:ext cx="383456" cy="624087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hu-HU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32" name="Csoportba foglalás 31">
            <a:extLst>
              <a:ext uri="{FF2B5EF4-FFF2-40B4-BE49-F238E27FC236}">
                <a16:creationId xmlns:a16="http://schemas.microsoft.com/office/drawing/2014/main" id="{7EC883D5-6A8F-4C04-A77E-4CE2376D07EF}"/>
              </a:ext>
            </a:extLst>
          </p:cNvPr>
          <p:cNvGrpSpPr/>
          <p:nvPr/>
        </p:nvGrpSpPr>
        <p:grpSpPr>
          <a:xfrm>
            <a:off x="9177528" y="4229532"/>
            <a:ext cx="2709672" cy="2513103"/>
            <a:chOff x="9197406" y="4309044"/>
            <a:chExt cx="2709672" cy="2513103"/>
          </a:xfrm>
        </p:grpSpPr>
        <p:sp>
          <p:nvSpPr>
            <p:cNvPr id="31" name="Téglalap 30">
              <a:extLst>
                <a:ext uri="{FF2B5EF4-FFF2-40B4-BE49-F238E27FC236}">
                  <a16:creationId xmlns:a16="http://schemas.microsoft.com/office/drawing/2014/main" id="{C9C912DB-9E19-4607-9230-8D3C2D4630FE}"/>
                </a:ext>
              </a:extLst>
            </p:cNvPr>
            <p:cNvSpPr/>
            <p:nvPr/>
          </p:nvSpPr>
          <p:spPr>
            <a:xfrm>
              <a:off x="9197406" y="4309044"/>
              <a:ext cx="2709672" cy="25131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30" name="Csoportba foglalás 29">
              <a:extLst>
                <a:ext uri="{FF2B5EF4-FFF2-40B4-BE49-F238E27FC236}">
                  <a16:creationId xmlns:a16="http://schemas.microsoft.com/office/drawing/2014/main" id="{FC08B616-79D4-401A-B549-7C71AB72F168}"/>
                </a:ext>
              </a:extLst>
            </p:cNvPr>
            <p:cNvGrpSpPr/>
            <p:nvPr/>
          </p:nvGrpSpPr>
          <p:grpSpPr>
            <a:xfrm>
              <a:off x="9411561" y="4669915"/>
              <a:ext cx="2167773" cy="1844776"/>
              <a:chOff x="9411561" y="4526839"/>
              <a:chExt cx="2167773" cy="1844776"/>
            </a:xfrm>
          </p:grpSpPr>
          <p:sp>
            <p:nvSpPr>
              <p:cNvPr id="27" name="Szövegdoboz 26">
                <a:extLst>
                  <a:ext uri="{FF2B5EF4-FFF2-40B4-BE49-F238E27FC236}">
                    <a16:creationId xmlns:a16="http://schemas.microsoft.com/office/drawing/2014/main" id="{DF578D8D-EFE5-4A27-AF07-5646696D1B67}"/>
                  </a:ext>
                </a:extLst>
              </p:cNvPr>
              <p:cNvSpPr txBox="1"/>
              <p:nvPr/>
            </p:nvSpPr>
            <p:spPr>
              <a:xfrm>
                <a:off x="9411561" y="4526839"/>
                <a:ext cx="2167773" cy="62786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hu-HU" sz="2400" b="1" i="1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MTA-SZTAKI</a:t>
                </a:r>
              </a:p>
            </p:txBody>
          </p:sp>
          <p:sp>
            <p:nvSpPr>
              <p:cNvPr id="28" name="Nyíl: lefelé mutató 27">
                <a:extLst>
                  <a:ext uri="{FF2B5EF4-FFF2-40B4-BE49-F238E27FC236}">
                    <a16:creationId xmlns:a16="http://schemas.microsoft.com/office/drawing/2014/main" id="{458BEF82-8107-42E5-AAD8-E31ECA29B9C3}"/>
                  </a:ext>
                </a:extLst>
              </p:cNvPr>
              <p:cNvSpPr/>
              <p:nvPr/>
            </p:nvSpPr>
            <p:spPr bwMode="auto">
              <a:xfrm>
                <a:off x="10298056" y="5119664"/>
                <a:ext cx="383456" cy="624087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hu-HU" sz="24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9" name="Szövegdoboz 28">
                <a:extLst>
                  <a:ext uri="{FF2B5EF4-FFF2-40B4-BE49-F238E27FC236}">
                    <a16:creationId xmlns:a16="http://schemas.microsoft.com/office/drawing/2014/main" id="{BA01A60C-5969-471B-BF33-67F7274B5560}"/>
                  </a:ext>
                </a:extLst>
              </p:cNvPr>
              <p:cNvSpPr txBox="1"/>
              <p:nvPr/>
            </p:nvSpPr>
            <p:spPr>
              <a:xfrm>
                <a:off x="9411561" y="5743751"/>
                <a:ext cx="2167773" cy="62786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lIns="182880" tIns="146304" rIns="182880" bIns="146304" rtlCol="0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hu-HU" sz="2400" b="1" i="1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</a:rPr>
                  <a:t>Hun-CERT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1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C57BD90C-35DF-4EED-B01C-881445E900F8}"/>
              </a:ext>
            </a:extLst>
          </p:cNvPr>
          <p:cNvSpPr/>
          <p:nvPr/>
        </p:nvSpPr>
        <p:spPr>
          <a:xfrm>
            <a:off x="1901678" y="0"/>
            <a:ext cx="6952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Stratégia felülvizsgálatának indokai </a:t>
            </a:r>
            <a:endParaRPr lang="hu-HU" sz="3200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04F17D61-B3B4-45E8-A8FB-0A9FEB330F20}"/>
              </a:ext>
            </a:extLst>
          </p:cNvPr>
          <p:cNvSpPr/>
          <p:nvPr/>
        </p:nvSpPr>
        <p:spPr>
          <a:xfrm>
            <a:off x="7773875" y="1643149"/>
            <a:ext cx="36599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infokommunikációs </a:t>
            </a:r>
            <a:b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technológiai </a:t>
            </a:r>
            <a:b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robbanás </a:t>
            </a:r>
            <a:endParaRPr lang="hu-H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 descr="A képen képernyőkép, elektronika, számítógép, laptop látható&#10;&#10;A leírás teljesen megbízható">
            <a:extLst>
              <a:ext uri="{FF2B5EF4-FFF2-40B4-BE49-F238E27FC236}">
                <a16:creationId xmlns:a16="http://schemas.microsoft.com/office/drawing/2014/main" id="{25501D54-76ED-40FE-9DFD-3112F4ADC6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7" t="18389" r="17137" b="9443"/>
          <a:stretch/>
        </p:blipFill>
        <p:spPr>
          <a:xfrm>
            <a:off x="4195788" y="1643149"/>
            <a:ext cx="3578087" cy="3271732"/>
          </a:xfrm>
          <a:prstGeom prst="rect">
            <a:avLst/>
          </a:prstGeom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A721E815-CE4E-4934-95E4-7B811EA20D2C}"/>
              </a:ext>
            </a:extLst>
          </p:cNvPr>
          <p:cNvSpPr/>
          <p:nvPr/>
        </p:nvSpPr>
        <p:spPr>
          <a:xfrm>
            <a:off x="106955" y="991601"/>
            <a:ext cx="724589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Digitális Magyarország komplex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digitális infrastruktúra,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digitális gazdaság,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digitális állam,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digitális készségek</a:t>
            </a:r>
            <a:endParaRPr lang="hu-HU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D89FC2AD-81A1-4C6C-941D-2D35AF6B1780}"/>
              </a:ext>
            </a:extLst>
          </p:cNvPr>
          <p:cNvGrpSpPr/>
          <p:nvPr/>
        </p:nvGrpSpPr>
        <p:grpSpPr>
          <a:xfrm>
            <a:off x="106955" y="4348977"/>
            <a:ext cx="4112529" cy="1817615"/>
            <a:chOff x="106955" y="4348977"/>
            <a:chExt cx="4112529" cy="1817615"/>
          </a:xfrm>
        </p:grpSpPr>
        <p:sp>
          <p:nvSpPr>
            <p:cNvPr id="7" name="Nyíl: balra mutató 6">
              <a:extLst>
                <a:ext uri="{FF2B5EF4-FFF2-40B4-BE49-F238E27FC236}">
                  <a16:creationId xmlns:a16="http://schemas.microsoft.com/office/drawing/2014/main" id="{7734AC80-5739-4F42-8CC4-84A52BF9F550}"/>
                </a:ext>
              </a:extLst>
            </p:cNvPr>
            <p:cNvSpPr/>
            <p:nvPr/>
          </p:nvSpPr>
          <p:spPr>
            <a:xfrm rot="19397237">
              <a:off x="2063477" y="4348977"/>
              <a:ext cx="2156007" cy="63610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Téglalap 7">
              <a:extLst>
                <a:ext uri="{FF2B5EF4-FFF2-40B4-BE49-F238E27FC236}">
                  <a16:creationId xmlns:a16="http://schemas.microsoft.com/office/drawing/2014/main" id="{220711D3-7021-4676-9FA3-C2A9947DA6D5}"/>
                </a:ext>
              </a:extLst>
            </p:cNvPr>
            <p:cNvSpPr/>
            <p:nvPr/>
          </p:nvSpPr>
          <p:spPr>
            <a:xfrm>
              <a:off x="106955" y="4966263"/>
              <a:ext cx="231345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3600" b="1" i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fejlődés és </a:t>
              </a:r>
              <a:br>
                <a:rPr lang="hu-HU" sz="3600" b="1" i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r>
                <a:rPr lang="hu-HU" sz="3600" b="1" i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innováció</a:t>
              </a:r>
              <a:endParaRPr lang="hu-HU" sz="3600" b="1" i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AF4DDEFE-2A3B-4CC0-B7F1-6929E42B9C88}"/>
              </a:ext>
            </a:extLst>
          </p:cNvPr>
          <p:cNvGrpSpPr/>
          <p:nvPr/>
        </p:nvGrpSpPr>
        <p:grpSpPr>
          <a:xfrm>
            <a:off x="8393097" y="3687499"/>
            <a:ext cx="3249709" cy="2865373"/>
            <a:chOff x="8393097" y="3687499"/>
            <a:chExt cx="3249709" cy="2865373"/>
          </a:xfrm>
        </p:grpSpPr>
        <p:sp>
          <p:nvSpPr>
            <p:cNvPr id="9" name="Nyíl: balra mutató 8">
              <a:extLst>
                <a:ext uri="{FF2B5EF4-FFF2-40B4-BE49-F238E27FC236}">
                  <a16:creationId xmlns:a16="http://schemas.microsoft.com/office/drawing/2014/main" id="{B702B92B-27E8-4C36-96DA-20A021505155}"/>
                </a:ext>
              </a:extLst>
            </p:cNvPr>
            <p:cNvSpPr/>
            <p:nvPr/>
          </p:nvSpPr>
          <p:spPr>
            <a:xfrm rot="13569834">
              <a:off x="7633146" y="4447450"/>
              <a:ext cx="2156007" cy="636105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Téglalap 10">
              <a:extLst>
                <a:ext uri="{FF2B5EF4-FFF2-40B4-BE49-F238E27FC236}">
                  <a16:creationId xmlns:a16="http://schemas.microsoft.com/office/drawing/2014/main" id="{5ED037C1-1B05-46F8-A94A-8CD655C6C69D}"/>
                </a:ext>
              </a:extLst>
            </p:cNvPr>
            <p:cNvSpPr/>
            <p:nvPr/>
          </p:nvSpPr>
          <p:spPr>
            <a:xfrm>
              <a:off x="9011132" y="5475654"/>
              <a:ext cx="263167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3200" b="1" i="1" dirty="0">
                  <a:solidFill>
                    <a:srgbClr val="FF0000"/>
                  </a:solidFill>
                </a:rPr>
                <a:t>terrorizmus és </a:t>
              </a:r>
              <a:r>
                <a:rPr lang="hu-HU" sz="3200" b="1" i="1" dirty="0" err="1">
                  <a:solidFill>
                    <a:srgbClr val="FF0000"/>
                  </a:solidFill>
                </a:rPr>
                <a:t>kiberbűnözés</a:t>
              </a:r>
              <a:r>
                <a:rPr lang="hu-HU" sz="3200" b="1" i="1" dirty="0">
                  <a:solidFill>
                    <a:srgbClr val="FF0000"/>
                  </a:solidFill>
                </a:rPr>
                <a:t> </a:t>
              </a:r>
              <a:endParaRPr lang="hu-HU" sz="5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904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F2B2FB93-BE1D-4230-825F-5A596D9BA9BF}"/>
              </a:ext>
            </a:extLst>
          </p:cNvPr>
          <p:cNvSpPr/>
          <p:nvPr/>
        </p:nvSpPr>
        <p:spPr>
          <a:xfrm>
            <a:off x="562845" y="1873313"/>
            <a:ext cx="1123897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Digitális Jólét Program (DJP 1.0): </a:t>
            </a:r>
            <a:r>
              <a:rPr lang="hu-HU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DGyVS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DOS</a:t>
            </a:r>
          </a:p>
          <a:p>
            <a:pPr marL="571500" indent="-57150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DJP 2.0 : - </a:t>
            </a:r>
            <a:r>
              <a:rPr lang="hu-HU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Dig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Startup </a:t>
            </a:r>
            <a:r>
              <a:rPr lang="hu-HU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Strat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., Ipar 4.0…</a:t>
            </a:r>
          </a:p>
          <a:p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     - Stratégia felülvizsgálata kormányhatározattal</a:t>
            </a:r>
          </a:p>
          <a:p>
            <a:r>
              <a:rPr lang="hu-HU" sz="3600" dirty="0">
                <a:latin typeface="Times New Roman" panose="02020603050405020304" pitchFamily="18" charset="0"/>
              </a:rPr>
              <a:t>- 2016. július 19.: EU NIS direktíva rendelkezéseivel </a:t>
            </a:r>
            <a:br>
              <a:rPr lang="hu-HU" sz="3600" dirty="0">
                <a:latin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</a:rPr>
              <a:t>                       harmonizáló stratégiaalkotási kötelezettség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B8316AB-0DC8-4D91-A735-6A64760A5EA3}"/>
              </a:ext>
            </a:extLst>
          </p:cNvPr>
          <p:cNvSpPr txBox="1"/>
          <p:nvPr/>
        </p:nvSpPr>
        <p:spPr>
          <a:xfrm>
            <a:off x="3316941" y="143435"/>
            <a:ext cx="6562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DJP</a:t>
            </a:r>
          </a:p>
        </p:txBody>
      </p:sp>
    </p:spTree>
    <p:extLst>
      <p:ext uri="{BB962C8B-B14F-4D97-AF65-F5344CB8AC3E}">
        <p14:creationId xmlns:p14="http://schemas.microsoft.com/office/powerpoint/2010/main" val="112410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14C7653-74BC-4095-B29D-AA7146677D57}"/>
              </a:ext>
            </a:extLst>
          </p:cNvPr>
          <p:cNvSpPr txBox="1"/>
          <p:nvPr/>
        </p:nvSpPr>
        <p:spPr>
          <a:xfrm>
            <a:off x="258417" y="889843"/>
            <a:ext cx="11646712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Fenyegetések:</a:t>
            </a:r>
          </a:p>
          <a:p>
            <a:pPr marL="457200" indent="-457200">
              <a:buFontTx/>
              <a:buChar char="-"/>
            </a:pPr>
            <a:r>
              <a:rPr lang="hu-HU" sz="3600" dirty="0"/>
              <a:t>Egyre gyakrabban megzavarják az információs és kommunikációs rendszerek</a:t>
            </a:r>
          </a:p>
          <a:p>
            <a:pPr marL="457200" indent="-457200">
              <a:buFontTx/>
              <a:buChar char="-"/>
            </a:pPr>
            <a:r>
              <a:rPr lang="hu-HU" sz="3600" dirty="0"/>
              <a:t>kormányzati gerinchálózatok rendeltetésszerű működését</a:t>
            </a:r>
          </a:p>
          <a:p>
            <a:pPr marL="457200" indent="-457200">
              <a:buFontTx/>
              <a:buChar char="-"/>
            </a:pPr>
            <a:r>
              <a:rPr lang="hu-HU" sz="3600" dirty="0"/>
              <a:t>veszélyeztetik a nemzetállamok információs vagyonát és a kritikus infrastruktúra elemeit</a:t>
            </a:r>
          </a:p>
          <a:p>
            <a:pPr marL="457200" indent="-457200">
              <a:buFontTx/>
              <a:buChar char="-"/>
            </a:pPr>
            <a:r>
              <a:rPr lang="hu-HU" sz="3600" dirty="0"/>
              <a:t>nagyszabású </a:t>
            </a:r>
            <a:r>
              <a:rPr lang="hu-HU" sz="3600" dirty="0" err="1"/>
              <a:t>kibertámadások</a:t>
            </a:r>
            <a:r>
              <a:rPr lang="hu-HU" sz="3600" dirty="0"/>
              <a:t> egyre gyakoribbak</a:t>
            </a:r>
          </a:p>
          <a:p>
            <a:pPr marL="457200" indent="-457200">
              <a:buFontTx/>
              <a:buChar char="-"/>
            </a:pPr>
            <a:r>
              <a:rPr lang="hu-HU" sz="3600" dirty="0"/>
              <a:t>nő a </a:t>
            </a:r>
            <a:r>
              <a:rPr lang="hu-HU" sz="3600" dirty="0" err="1"/>
              <a:t>kiberfenyegetések</a:t>
            </a:r>
            <a:r>
              <a:rPr lang="hu-HU" sz="3600" dirty="0"/>
              <a:t> komplexitása és volumene </a:t>
            </a:r>
          </a:p>
          <a:p>
            <a:pPr marL="457200" indent="-457200">
              <a:buFontTx/>
              <a:buChar char="-"/>
            </a:pPr>
            <a:r>
              <a:rPr lang="hu-HU" sz="3600" dirty="0"/>
              <a:t>különféle csoportok, szervezetek is egyre intenzívebb módon használják fel a kiberteret ideológiák terjesztésére</a:t>
            </a:r>
          </a:p>
        </p:txBody>
      </p:sp>
    </p:spTree>
    <p:extLst>
      <p:ext uri="{BB962C8B-B14F-4D97-AF65-F5344CB8AC3E}">
        <p14:creationId xmlns:p14="http://schemas.microsoft.com/office/powerpoint/2010/main" val="217258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415E89FA-12FE-4904-BA6A-EB7667E4E562}"/>
              </a:ext>
            </a:extLst>
          </p:cNvPr>
          <p:cNvSpPr/>
          <p:nvPr/>
        </p:nvSpPr>
        <p:spPr>
          <a:xfrm>
            <a:off x="344555" y="324823"/>
            <a:ext cx="115625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kiberbűnözés</a:t>
            </a:r>
            <a:r>
              <a:rPr lang="hu-H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fő célja:</a:t>
            </a:r>
            <a:endParaRPr lang="hu-H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károkozás, </a:t>
            </a:r>
          </a:p>
          <a:p>
            <a:pPr marL="285750" indent="-28575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pénzügyi és </a:t>
            </a:r>
          </a:p>
          <a:p>
            <a:pPr marL="285750" indent="-28575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személyes adatok tömeges megszerzése, illetve </a:t>
            </a:r>
          </a:p>
          <a:p>
            <a:pPr marL="285750" indent="-285750">
              <a:buFontTx/>
              <a:buChar char="-"/>
            </a:pP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gazdasági, pénzügyi, politikai befolyásolás. 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4B97BD1A-C95B-429F-8B77-25C7907D1311}"/>
              </a:ext>
            </a:extLst>
          </p:cNvPr>
          <p:cNvSpPr/>
          <p:nvPr/>
        </p:nvSpPr>
        <p:spPr>
          <a:xfrm>
            <a:off x="344555" y="3925956"/>
            <a:ext cx="10886661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adatlopáson túl elterjedt az elektronikus szolgáltatások </a:t>
            </a:r>
            <a:r>
              <a:rPr lang="hu-H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károkozási célú megbénítása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illetve kéretlen levelek és kártékony kódok terjesztése, robothálózatok…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13902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AE33B78-80CF-4EC8-9D85-CFF0BB4B24C1}"/>
              </a:ext>
            </a:extLst>
          </p:cNvPr>
          <p:cNvSpPr/>
          <p:nvPr/>
        </p:nvSpPr>
        <p:spPr>
          <a:xfrm>
            <a:off x="344555" y="462025"/>
            <a:ext cx="11403497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Jelentős fenyegetés a </a:t>
            </a:r>
            <a:r>
              <a:rPr lang="hu-H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hacktivizmus</a:t>
            </a:r>
            <a:r>
              <a:rPr lang="hu-H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amely gyakran ideológiai motivációjú támadásokat takar </a:t>
            </a:r>
            <a:endParaRPr lang="hu-H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96032F78-EE66-48B8-B1AE-BB1CB56DFD97}"/>
              </a:ext>
            </a:extLst>
          </p:cNvPr>
          <p:cNvSpPr/>
          <p:nvPr/>
        </p:nvSpPr>
        <p:spPr>
          <a:xfrm>
            <a:off x="344554" y="2132448"/>
            <a:ext cx="11403497" cy="1754326"/>
          </a:xfrm>
          <a:prstGeom prst="rect">
            <a:avLst/>
          </a:prstGeom>
          <a:solidFill>
            <a:srgbClr val="66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növekvő veszélyt jelentenek a </a:t>
            </a:r>
            <a:r>
              <a:rPr lang="hu-H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kiberkémkedési</a:t>
            </a:r>
            <a:r>
              <a:rPr lang="hu-H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célú kifinomult, rejtett támadások, melyek mögött feltételezhetően állami „szponzoráció”, támogatás áll.</a:t>
            </a:r>
            <a:endParaRPr lang="hu-H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E6B33F47-DCB6-406B-A803-EDF0DB78CD30}"/>
              </a:ext>
            </a:extLst>
          </p:cNvPr>
          <p:cNvSpPr/>
          <p:nvPr/>
        </p:nvSpPr>
        <p:spPr>
          <a:xfrm>
            <a:off x="344555" y="4340519"/>
            <a:ext cx="11403496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fő veszélyt a rendkívül szofisztikált támadások jelentik, amelynek keretében a támadók hosszú időn át elrejtve tudják végezni a károkozó tevékenységüket (információszivárogtatás, rombolás, kémkedés, stb.)</a:t>
            </a:r>
            <a:endParaRPr lang="hu-HU" sz="3600" b="1" i="1" dirty="0"/>
          </a:p>
        </p:txBody>
      </p:sp>
    </p:spTree>
    <p:extLst>
      <p:ext uri="{BB962C8B-B14F-4D97-AF65-F5344CB8AC3E}">
        <p14:creationId xmlns:p14="http://schemas.microsoft.com/office/powerpoint/2010/main" val="374636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667</Words>
  <Application>Microsoft Office PowerPoint</Application>
  <PresentationFormat>Szélesvásznú</PresentationFormat>
  <Paragraphs>114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Segoe UI</vt:lpstr>
      <vt:lpstr>Times New Roman</vt:lpstr>
      <vt:lpstr>Office-téma</vt:lpstr>
      <vt:lpstr>   Kihívások és veszélyek a kibertérben, avagy milyen válaszokat adhat az állam a védelemre?   „Az információbiztonság közös felelősségünk!”</vt:lpstr>
      <vt:lpstr>Előzmények</vt:lpstr>
      <vt:lpstr>PowerPoint-bemutató</vt:lpstr>
      <vt:lpstr>KIBERVÉDELEM SZERVEZETEI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Rajnai Zoltán</dc:creator>
  <cp:lastModifiedBy>Zoltán Rajnai</cp:lastModifiedBy>
  <cp:revision>28</cp:revision>
  <dcterms:created xsi:type="dcterms:W3CDTF">2017-11-01T16:25:36Z</dcterms:created>
  <dcterms:modified xsi:type="dcterms:W3CDTF">2018-11-13T22:53:32Z</dcterms:modified>
</cp:coreProperties>
</file>